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E6C23-89CA-49B7-8AB3-B42486E00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Riadená zmena – ako budeme vytvárať akčný plán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3C1329-EF2A-4C6F-A67D-7054DCD29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Tím pre rozvoj školy – 12.10.2019</a:t>
            </a:r>
          </a:p>
        </p:txBody>
      </p:sp>
    </p:spTree>
    <p:extLst>
      <p:ext uri="{BB962C8B-B14F-4D97-AF65-F5344CB8AC3E}">
        <p14:creationId xmlns:p14="http://schemas.microsoft.com/office/powerpoint/2010/main" val="166812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81254-30C6-4D73-97CD-996F90C7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spc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9. Ako budeme vedieť, že sme na správnej ceste? </a:t>
            </a:r>
            <a:br>
              <a:rPr lang="sk-SK" spc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AB2DDE-D211-49C1-8F1C-98AC5A3AB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Ako a kedy budeme </a:t>
            </a:r>
            <a:r>
              <a:rPr kumimoji="0" lang="sk-SK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monitorovať a vyhodnocovať </a:t>
            </a: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úspešnosť našich krokov?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Aké sú naše kritériá úspechu – čo očakávame, že budeme vidieť my a naše okolie pri jednotlivých míľnikoch , na konci projektu? Ako ich budeme merať?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Ako budeme zaznamenávať úspešnosť realizácie jednotlivých krokov/dosahovanie čiastkových cieľov?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Ako zviditeľníme naše úspechy?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950367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DE020-2AA6-4D9E-B47D-72D1431D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Kedy je akčný plán úspešný?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927420-E60F-4921-9CD7-F76A84E6E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Zostavovanie akčných plánov je náročné na čas a energiu tímu. </a:t>
            </a:r>
            <a:r>
              <a:rPr lang="sk-SK" sz="2800" b="1" dirty="0"/>
              <a:t>Dôsledné premýšľanie a diskusia</a:t>
            </a:r>
            <a:r>
              <a:rPr lang="sk-SK" sz="2800" dirty="0"/>
              <a:t> o cieľoch, o aktivitách a krokoch potrebných na ich dosiahnutie, o potrebných zdrojoch a výstupoch rozhodujú o úspešnosti realizácie plánov.</a:t>
            </a:r>
          </a:p>
        </p:txBody>
      </p:sp>
    </p:spTree>
    <p:extLst>
      <p:ext uri="{BB962C8B-B14F-4D97-AF65-F5344CB8AC3E}">
        <p14:creationId xmlns:p14="http://schemas.microsoft.com/office/powerpoint/2010/main" val="4278236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D1DFC-E8FB-4781-8542-C6518E0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C166F0-D7A6-40E0-8647-0F78F4C1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https://www.skola21.sk/kniznica/riadenie/oriadeni/akcne-planovanie</a:t>
            </a:r>
          </a:p>
        </p:txBody>
      </p:sp>
    </p:spTree>
    <p:extLst>
      <p:ext uri="{BB962C8B-B14F-4D97-AF65-F5344CB8AC3E}">
        <p14:creationId xmlns:p14="http://schemas.microsoft.com/office/powerpoint/2010/main" val="217154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81D05-8F89-4C88-B140-0DEC41B0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Na čo slúži akčné plánovanie? Potrebujeme ho?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051781-CE4F-4347-8C06-4F35BC4F1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Akčné plánovanie je tiež nevyhnutným predpokladom realizácie vízií a strategického plánovania. Je súborom návodov, ako krok za krokom napĺňať víziu a stratégie rozvoja školy.</a:t>
            </a:r>
          </a:p>
          <a:p>
            <a:r>
              <a:rPr lang="sk-SK" dirty="0">
                <a:latin typeface="Arial Narrow" panose="020B0606020202030204" pitchFamily="34" charset="0"/>
              </a:rPr>
              <a:t>Akčné plány môžu mať rôznu mieru podrobnosti, väčšinou uvádzajú: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čo sa má urobiť a prečo (opatrenia, aktivity a zámery, ktorých realizáciou sa napĺňajú stanovené ciele a priority rozvoja),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aké hlavné kroky je potrebné urobiť,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očakávané výstupy /kritériá úspešnosti  jednotlivých krokov,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odkedy/dokedy je potrebné jednotlivé čiastkové kroky urobiť,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aké majú byť predpokladané výstupy jednotlivých akčných krokov,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zdroje (dostupné alebo potrebné na zabezpečenie aktivít, vrátane financovania a potrebných informácií),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kto si na seba berie zodpovednosť za to, že ten-ktorý krok sa urobí, s kým bude spolupracovať (stanovenie konkrétnych a potenciálnych partnerov pre realizáciu činností),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>
                <a:latin typeface="Arial Narrow" panose="020B0606020202030204" pitchFamily="34" charset="0"/>
              </a:rPr>
              <a:t>stanovenie  míľnikov, kedy sa bude prehodnocovať pokrok (</a:t>
            </a:r>
            <a:r>
              <a:rPr lang="sk-SK" dirty="0" err="1">
                <a:latin typeface="Arial Narrow" panose="020B0606020202030204" pitchFamily="34" charset="0"/>
              </a:rPr>
              <a:t>review</a:t>
            </a:r>
            <a:r>
              <a:rPr lang="sk-SK" dirty="0">
                <a:latin typeface="Arial Narrow" panose="020B0606020202030204" pitchFamily="34" charset="0"/>
              </a:rPr>
              <a:t>) plnenia plánu.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533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33368-858E-44FC-B13A-A075BAE4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4"/>
            <a:ext cx="3498979" cy="2808001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0000"/>
                </a:solidFill>
                <a:latin typeface="Calibri" panose="020F0502020204030204" pitchFamily="34" charset="0"/>
              </a:rPr>
              <a:t>1. Čo ideme robiť? Prečo? Čo chceme dosiahnuť? Čo sú naše priority? </a:t>
            </a:r>
            <a:b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B82652-A9C8-4B55-A6B9-D8BB58CC8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Ako bude vyzerať cieľový stav, ktorý chceme dosiahnuť? Čo uvidíme? čo uvidia druhí? </a:t>
            </a:r>
          </a:p>
          <a:p>
            <a:r>
              <a:rPr lang="en-US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Kedy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v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akom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časovom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horizonte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Výberom tejto priority, čomu , ktorým činnostiam, veciam dávame nižšiu prioritu?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52201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83AA6-997F-4389-B036-44BF2D50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908699"/>
            <a:ext cx="3498979" cy="3755254"/>
          </a:xfrm>
        </p:spPr>
        <p:txBody>
          <a:bodyPr>
            <a:normAutofit fontScale="90000"/>
          </a:bodyPr>
          <a:lstStyle/>
          <a:p>
            <a:r>
              <a:rPr lang="sk-SK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2. Aké sú čiastkové ciele? Aké </a:t>
            </a:r>
            <a:r>
              <a:rPr lang="sk-SK" sz="3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podciele</a:t>
            </a:r>
            <a: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, čiastkové ciele nás privedú k naplneniu celkového cieľa? </a:t>
            </a:r>
            <a:b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11481F-DE01-4ED1-B100-CD779D99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Veľké ciele vyzerajú často ako neuskutočniteľné, preto ich ľudia delia do čiastkových cieľov/</a:t>
            </a:r>
            <a:r>
              <a:rPr lang="sk-SK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podcieľov</a:t>
            </a:r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Vieme identifikovať hlavné stratégie ako budeme napĺňať ciele a míľniky, ku ktorým budeme smerovať na našej ceste? (SMART ciele)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1174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F3A82-564A-4553-B445-1E794CB8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41" y="1524301"/>
            <a:ext cx="3498979" cy="3411683"/>
          </a:xfrm>
        </p:spPr>
        <p:txBody>
          <a:bodyPr>
            <a:normAutofit/>
          </a:bodyPr>
          <a:lstStyle/>
          <a:p>
            <a:r>
              <a:rPr lang="sk-SK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3. Aké kroky, činnosti, aktivity potrebujeme urobiť pre dosahovanie čiastkových cieľov? Aké metódy použijeme?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3E946B-9D35-49A9-8E9D-7EFD54DB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Aký je ich očakávaný výsledok? Ako budeme vedieť že sme ich urobili dobre? (kritériá)? </a:t>
            </a: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Ako chceme začať? Sú naše stratégie a prvé kroky jasné a dosiahnuteľné? Toto nás nasmeruje na úspech a podnieti v pokračovaní plnenia cieľa.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5797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D8DA8-30BC-4498-8FBF-B4EAF20F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42" y="2598500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0000"/>
                </a:solidFill>
                <a:latin typeface="Calibri" panose="020F0502020204030204" pitchFamily="34" charset="0"/>
              </a:rPr>
              <a:t>4. Kedy? Kedy začneme? Koľko budú trvať jednotlivé činnosti? </a:t>
            </a:r>
            <a:b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8D9409-89FC-4B1F-A89E-2EF8EAFDD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 si stanovíme konkrétne začiatky a termíny ukončenia každého (čiastkového cieľa, prípadne aj jednotlivých krokov a aktivít, významne zvýšime pravdepodobnosť splnenia cieľa v daných časových rámcoch. </a:t>
            </a:r>
          </a:p>
          <a:p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Ktoré aktivity budú realizované súbežne? Aká je následnosť aktivít? Ktorá aktivita musí skončiť skôr, než začne druhá? Pri </a:t>
            </a:r>
            <a:r>
              <a:rPr lang="sk-SK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dlhodobejších</a:t>
            </a:r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a komplikovanejších projektoch pomôže grafické spracovanie termínov a ich nadväznosti (napr. </a:t>
            </a:r>
            <a:r>
              <a:rPr lang="sk-SK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Ganttov</a:t>
            </a:r>
            <a:r>
              <a:rPr lang="sk-S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diagram), ktorý pomôže aj pri alokácií zdrojov/osôb.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1965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A04EE-D5C6-4AAD-8CE5-F6847559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5. Aká je náročnosť plánovaných aktivít na zdroje? Čo k ich uskutočneniu potrebujeme?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3D3547-C367-4F31-8D8F-C5E35DB9A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náročnosť na čas, vynaloženú energiu, zapojených ľudí, informačné , priestorové, finančné, odborné a iné zdroje?</a:t>
            </a: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Potrebujeme si stanoviť </a:t>
            </a:r>
            <a:r>
              <a:rPr lang="sk-SK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metódy</a:t>
            </a:r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ktoré použijeme a </a:t>
            </a:r>
            <a:r>
              <a:rPr lang="sk-SK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zdroje</a:t>
            </a:r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ktoré nám pomôžu splniť náš cieľ.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6808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32003-B401-4BE6-9006-DF958426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6" y="1763998"/>
            <a:ext cx="3498979" cy="3109842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7. Kto? </a:t>
            </a:r>
            <a:b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sk-SK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Kto sú zúčastnené osoby? Koho sa to bude týkať? Koho to ovplyvní? Kto o tom musí vedieť? </a:t>
            </a:r>
            <a:br>
              <a:rPr lang="sk-SK" sz="31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3100" b="1" dirty="0">
                <a:solidFill>
                  <a:srgbClr val="000000"/>
                </a:solidFill>
                <a:latin typeface="Calibri" panose="020F0502020204030204" pitchFamily="34" charset="0"/>
              </a:rPr>
              <a:t>Kto je zodpovedný za čo?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6E1708-CC97-472F-A57F-9C13C469E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Aká je deľba rolí a zodpovedností? </a:t>
            </a:r>
          </a:p>
          <a:p>
            <a:r>
              <a:rPr lang="sk-SK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Ako sa naše rozhodnutie dotkne iných ľudí? Ako ich oslovíme? </a:t>
            </a:r>
          </a:p>
          <a:p>
            <a:r>
              <a:rPr lang="sk-SK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Ako budeme zaobchádzať s námietkami rôzneho druhu, ktoré môžu mať?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98506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F8F28-0002-48A4-95FF-4A87290F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k-SK" b="1" dirty="0">
                <a:solidFill>
                  <a:srgbClr val="000000"/>
                </a:solidFill>
                <a:latin typeface="Calibri" panose="020F0502020204030204" pitchFamily="34" charset="0"/>
              </a:rPr>
              <a:t>8. Čo nám môže brániť? </a:t>
            </a:r>
            <a:br>
              <a:rPr lang="sk-SK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87428B-85F9-43FF-9A20-F778569AE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sk-SK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Aké sú možné prekážky, ktoré nás môžu stretnúť? Ako ich budeme riešiť? Ako budeme prijímať potrebné nápravné opatrenia pre splnenie (čiastkových)cieľov. </a:t>
            </a:r>
          </a:p>
          <a:p>
            <a:r>
              <a:rPr lang="sk-SK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Aké kontingenčné (alternatívne) plány môžeme urobiť, ak pôvodný plánovaný prístup nebude úspešný?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979899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{56F0AF15-FD12-4893-BDC4-B49E026629A9}tf16401371</Template>
  <TotalTime>12</TotalTime>
  <Words>750</Words>
  <Application>Microsoft Office PowerPoint</Application>
  <PresentationFormat>Širokouhlá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Rockwell</vt:lpstr>
      <vt:lpstr>Wingdings</vt:lpstr>
      <vt:lpstr>Atlas</vt:lpstr>
      <vt:lpstr>Riadená zmena – ako budeme vytvárať akčný plán</vt:lpstr>
      <vt:lpstr>Na čo slúži akčné plánovanie? Potrebujeme ho?</vt:lpstr>
      <vt:lpstr>1. Čo ideme robiť? Prečo? Čo chceme dosiahnuť? Čo sú naše priority?  </vt:lpstr>
      <vt:lpstr> 2. Aké sú čiastkové ciele? Aké podciele, čiastkové ciele nás privedú k naplneniu celkového cieľa?  </vt:lpstr>
      <vt:lpstr>3. Aké kroky, činnosti, aktivity potrebujeme urobiť pre dosahovanie čiastkových cieľov? Aké metódy použijeme? </vt:lpstr>
      <vt:lpstr>4. Kedy? Kedy začneme? Koľko budú trvať jednotlivé činnosti?  </vt:lpstr>
      <vt:lpstr> 5. Aká je náročnosť plánovaných aktivít na zdroje? Čo k ich uskutočneniu potrebujeme? </vt:lpstr>
      <vt:lpstr>7. Kto?  Kto sú zúčastnené osoby? Koho sa to bude týkať? Koho to ovplyvní? Kto o tom musí vedieť?  Kto je zodpovedný za čo? </vt:lpstr>
      <vt:lpstr> 8. Čo nám môže brániť?  </vt:lpstr>
      <vt:lpstr>9. Ako budeme vedieť, že sme na správnej ceste?  </vt:lpstr>
      <vt:lpstr>Kedy je akčný plán úspešný?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Riadená zmena – ako budeme vytvárať akčný plán</dc:title>
  <dc:creator>zspodolinec</dc:creator>
  <cp:lastModifiedBy>zspodolinec</cp:lastModifiedBy>
  <cp:revision>2</cp:revision>
  <dcterms:created xsi:type="dcterms:W3CDTF">2021-03-01T14:40:39Z</dcterms:created>
  <dcterms:modified xsi:type="dcterms:W3CDTF">2021-03-01T14:52:57Z</dcterms:modified>
</cp:coreProperties>
</file>