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83" r:id="rId7"/>
    <p:sldId id="284" r:id="rId8"/>
    <p:sldId id="259" r:id="rId9"/>
    <p:sldId id="280" r:id="rId10"/>
    <p:sldId id="281" r:id="rId11"/>
    <p:sldId id="282" r:id="rId12"/>
    <p:sldId id="261" r:id="rId13"/>
    <p:sldId id="285" r:id="rId14"/>
    <p:sldId id="269" r:id="rId15"/>
    <p:sldId id="270" r:id="rId16"/>
    <p:sldId id="287" r:id="rId17"/>
    <p:sldId id="288" r:id="rId18"/>
    <p:sldId id="286" r:id="rId19"/>
    <p:sldId id="271" r:id="rId20"/>
    <p:sldId id="272" r:id="rId21"/>
    <p:sldId id="289" r:id="rId22"/>
    <p:sldId id="275" r:id="rId23"/>
    <p:sldId id="276" r:id="rId24"/>
    <p:sldId id="279" r:id="rId25"/>
  </p:sldIdLst>
  <p:sldSz cx="12192000" cy="6858000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0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"/>
          <p:cNvGrpSpPr/>
          <p:nvPr/>
        </p:nvGrpSpPr>
        <p:grpSpPr>
          <a:xfrm>
            <a:off x="0" y="-8640"/>
            <a:ext cx="12191400" cy="6866640"/>
            <a:chOff x="0" y="-8640"/>
            <a:chExt cx="12191400" cy="6866640"/>
          </a:xfrm>
        </p:grpSpPr>
        <p:sp>
          <p:nvSpPr>
            <p:cNvPr id="25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720" y="-8640"/>
            <a:ext cx="12190680" cy="6866640"/>
            <a:chOff x="720" y="-8640"/>
            <a:chExt cx="12190680" cy="6866640"/>
          </a:xfrm>
        </p:grpSpPr>
        <p:sp>
          <p:nvSpPr>
            <p:cNvPr id="12" name="Line 13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CustomShape 15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 rot="10800000">
              <a:off x="720" y="720"/>
              <a:ext cx="842040" cy="56653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k-SK" sz="18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23" name="PlaceHolder 2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1"/>
          <p:cNvGrpSpPr/>
          <p:nvPr/>
        </p:nvGrpSpPr>
        <p:grpSpPr>
          <a:xfrm>
            <a:off x="0" y="-8640"/>
            <a:ext cx="12191400" cy="6866640"/>
            <a:chOff x="0" y="-8640"/>
            <a:chExt cx="12191400" cy="6866640"/>
          </a:xfrm>
        </p:grpSpPr>
        <p:sp>
          <p:nvSpPr>
            <p:cNvPr id="6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3" name="CustomShape 4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4" name="CustomShape 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CustomShape 6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6" name="CustomShape 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10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11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1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k-SK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72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"/>
          <p:cNvGrpSpPr/>
          <p:nvPr/>
        </p:nvGrpSpPr>
        <p:grpSpPr>
          <a:xfrm>
            <a:off x="0" y="-8640"/>
            <a:ext cx="12191400" cy="6866640"/>
            <a:chOff x="0" y="-8640"/>
            <a:chExt cx="12191400" cy="6866640"/>
          </a:xfrm>
        </p:grpSpPr>
        <p:sp>
          <p:nvSpPr>
            <p:cNvPr id="110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w="9360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1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w="9360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2" name="CustomShape 4"/>
            <p:cNvSpPr/>
            <p:nvPr/>
          </p:nvSpPr>
          <p:spPr>
            <a:xfrm>
              <a:off x="9181440" y="-8640"/>
              <a:ext cx="3006720" cy="686592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3" name="CustomShape 5"/>
            <p:cNvSpPr/>
            <p:nvPr/>
          </p:nvSpPr>
          <p:spPr>
            <a:xfrm>
              <a:off x="9603360" y="-8640"/>
              <a:ext cx="2587680" cy="6865920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4" name="CustomShape 6"/>
            <p:cNvSpPr/>
            <p:nvPr/>
          </p:nvSpPr>
          <p:spPr>
            <a:xfrm>
              <a:off x="8932320" y="3048120"/>
              <a:ext cx="3259080" cy="380916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5" name="CustomShape 7"/>
            <p:cNvSpPr/>
            <p:nvPr/>
          </p:nvSpPr>
          <p:spPr>
            <a:xfrm>
              <a:off x="9334440" y="-8640"/>
              <a:ext cx="2853720" cy="686592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6" name="CustomShape 8"/>
            <p:cNvSpPr/>
            <p:nvPr/>
          </p:nvSpPr>
          <p:spPr>
            <a:xfrm>
              <a:off x="10898640" y="-8640"/>
              <a:ext cx="1289520" cy="686592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7" name="CustomShape 9"/>
            <p:cNvSpPr/>
            <p:nvPr/>
          </p:nvSpPr>
          <p:spPr>
            <a:xfrm>
              <a:off x="10938960" y="-8640"/>
              <a:ext cx="1249200" cy="686592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8" name="CustomShape 10"/>
            <p:cNvSpPr/>
            <p:nvPr/>
          </p:nvSpPr>
          <p:spPr>
            <a:xfrm>
              <a:off x="10371600" y="3589920"/>
              <a:ext cx="1816560" cy="326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CustomShape 11"/>
            <p:cNvSpPr/>
            <p:nvPr/>
          </p:nvSpPr>
          <p:spPr>
            <a:xfrm>
              <a:off x="0" y="4013280"/>
              <a:ext cx="447840" cy="284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0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sk-SK" sz="18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121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hD8Od1x4w" TargetMode="External"/><Relationship Id="rId2" Type="http://schemas.openxmlformats.org/officeDocument/2006/relationships/hyperlink" Target="https://www.youtube.com/watch?v=_3I9qf5EFP0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UPz-dM58qhs" TargetMode="External"/><Relationship Id="rId4" Type="http://schemas.openxmlformats.org/officeDocument/2006/relationships/hyperlink" Target="https://www.youtube.com/watch?v=r3x5lEo7Uiw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url=https://spuntik.zoznam.sk/cl/1000706/1462371/Spoznavajme-s-detmi-prirodu---jarne-kvety&amp;psig=AOvVaw1Nv42pyc1Qsgy-BxBpFb0a&amp;ust=1616430722809000&amp;source=images&amp;cd=vfe&amp;ved=0CAIQjRxqFwoTCNiE8Zfowe8CFQAAAAAdAAAAABAF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url=https://pixabay.com/sk/photos/sne%C5%BEienka-kvety-jarn%C3%A9-kvety-z%C3%A1vod-1024871/&amp;psig=AOvVaw1Nv42pyc1Qsgy-BxBpFb0a&amp;ust=1616430722809000&amp;source=images&amp;cd=vfe&amp;ved=0CAIQjRxqFwoTCNiE8Zfowe8CFQAAAAAdAAAAABAM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puntik.zoznam.sk/gl/283247/1525611/Spoznavajme-s-detmi-prirodu---jarne-kvety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spuntik.zoznam.sk/gl/283247/1525599/Spoznavajme-s-detmi-prirodu---jarne-kvety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738282" y="428604"/>
            <a:ext cx="7766280" cy="396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 dirty="0">
                <a:solidFill>
                  <a:srgbClr val="00B050"/>
                </a:solidFill>
                <a:latin typeface="DejaVu Sans"/>
              </a:rPr>
              <a:t>SPOJENÁ ŠKOLA INTERNÁTNA </a:t>
            </a:r>
            <a:r>
              <a:t/>
            </a:r>
            <a:br/>
            <a:r>
              <a:rPr lang="sk-SK" sz="2500" b="1" strike="noStrike" spc="-1" dirty="0">
                <a:solidFill>
                  <a:srgbClr val="00B050"/>
                </a:solidFill>
                <a:latin typeface="DejaVu Sans"/>
              </a:rPr>
              <a:t>organizačná zložka</a:t>
            </a:r>
            <a:r>
              <a:t/>
            </a:r>
            <a:br/>
            <a:r>
              <a:rPr lang="sk-SK" sz="2500" b="1" strike="noStrike" spc="-1" dirty="0">
                <a:solidFill>
                  <a:srgbClr val="00B050"/>
                </a:solidFill>
                <a:latin typeface="DejaVu Sans"/>
              </a:rPr>
              <a:t> ŠPECIÁLNA MATERSKÁ ŠKOLA </a:t>
            </a:r>
            <a:r>
              <a:t/>
            </a:r>
            <a:br/>
            <a:r>
              <a:rPr lang="sk-SK" sz="2500" b="1" strike="noStrike" spc="-1" dirty="0">
                <a:solidFill>
                  <a:srgbClr val="00B050"/>
                </a:solidFill>
                <a:latin typeface="DejaVu Sans"/>
              </a:rPr>
              <a:t>so sídlom </a:t>
            </a:r>
            <a:r>
              <a:t/>
            </a:r>
            <a:br/>
            <a:r>
              <a:rPr lang="sk-SK" sz="2500" b="1" strike="noStrike" spc="-1" dirty="0">
                <a:solidFill>
                  <a:srgbClr val="00B050"/>
                </a:solidFill>
                <a:latin typeface="DejaVu Sans"/>
              </a:rPr>
              <a:t>na </a:t>
            </a:r>
            <a:r>
              <a:rPr lang="sk-SK" sz="2500" b="1" strike="noStrike" spc="-1" dirty="0" err="1">
                <a:solidFill>
                  <a:srgbClr val="00B050"/>
                </a:solidFill>
                <a:latin typeface="DejaVu Sans"/>
              </a:rPr>
              <a:t>Gorkého</a:t>
            </a:r>
            <a:r>
              <a:rPr lang="sk-SK" sz="2500" b="1" strike="noStrike" spc="-1" dirty="0">
                <a:solidFill>
                  <a:srgbClr val="00B050"/>
                </a:solidFill>
                <a:latin typeface="DejaVu Sans"/>
              </a:rPr>
              <a:t> 614/18, 075 01 Trebišov </a:t>
            </a:r>
            <a:r>
              <a:t/>
            </a:r>
            <a:br/>
            <a:r>
              <a:t/>
            </a:r>
            <a:br/>
            <a:endParaRPr lang="sk-SK" sz="2500" b="0" strike="noStrike" spc="-1" dirty="0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5512320" y="8700120"/>
            <a:ext cx="7766280" cy="109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3"/>
          <p:cNvSpPr/>
          <p:nvPr/>
        </p:nvSpPr>
        <p:spPr>
          <a:xfrm>
            <a:off x="1381092" y="4403880"/>
            <a:ext cx="8929750" cy="20255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000" spc="-1" dirty="0" smtClean="0">
                <a:solidFill>
                  <a:srgbClr val="AF8C13"/>
                </a:solidFill>
                <a:latin typeface="Century"/>
                <a:ea typeface="DejaVu Sans"/>
              </a:rPr>
              <a:t>KNIHA PRIATEĽ ČLOVEKA</a:t>
            </a:r>
            <a:endParaRPr lang="sk-SK" sz="5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24364" y="357166"/>
            <a:ext cx="329256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trike="noStrike" spc="-1" smtClean="0">
                <a:solidFill>
                  <a:srgbClr val="486113"/>
                </a:solidFill>
                <a:latin typeface="Trebuchet MS"/>
                <a:ea typeface="DejaVu Sans"/>
              </a:rPr>
              <a:t>UTOROK </a:t>
            </a:r>
            <a:endParaRPr lang="sk-SK" sz="5400" b="0" strike="noStrike" spc="-1" dirty="0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666712" y="1503360"/>
            <a:ext cx="11072890" cy="2425706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sk-SK" sz="25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JaK/26</a:t>
            </a:r>
          </a:p>
          <a:p>
            <a:pPr algn="just"/>
            <a:r>
              <a:rPr lang="sk-SK" sz="25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Znázorniť graficky motivovaný pohyb vychádzajúci z ramenného kĺbu, zápästia a pohybu dlane a prstov (VERTIKÁLNE LÍNIE) s využitím grafického materiálu (ceruzy) na priloženom pracovnom liste.</a:t>
            </a:r>
            <a:endParaRPr lang="sk-SK" sz="25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666712" y="4357694"/>
            <a:ext cx="11072890" cy="2286016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sk-SK" u="sng" dirty="0" smtClean="0">
                <a:solidFill>
                  <a:srgbClr val="3E3F68"/>
                </a:solidFill>
                <a:latin typeface="DejaVu Sans" pitchFamily="34" charset="0"/>
                <a:cs typeface="DejaVu Sans" pitchFamily="34" charset="0"/>
              </a:rPr>
              <a:t>INŠTRUKCIE PRE DETI A RODIČOV:</a:t>
            </a:r>
            <a:endParaRPr lang="sk-SK" dirty="0" smtClean="0">
              <a:solidFill>
                <a:srgbClr val="3E3F68"/>
              </a:solidFill>
              <a:latin typeface="DejaVu Sans" pitchFamily="34" charset="0"/>
              <a:cs typeface="DejaVu Sans" pitchFamily="34" charset="0"/>
            </a:endParaRPr>
          </a:p>
          <a:p>
            <a:pPr algn="ctr"/>
            <a:endParaRPr lang="sk-SK" dirty="0" smtClean="0">
              <a:solidFill>
                <a:srgbClr val="3E3F68"/>
              </a:solidFill>
              <a:latin typeface="DejaVu Sans" pitchFamily="34" charset="0"/>
              <a:cs typeface="DejaVu Sans" pitchFamily="34" charset="0"/>
            </a:endParaRPr>
          </a:p>
          <a:p>
            <a:pPr algn="ctr"/>
            <a:r>
              <a:rPr lang="sk-SK" dirty="0" smtClean="0">
                <a:solidFill>
                  <a:srgbClr val="3E3F68"/>
                </a:solidFill>
                <a:latin typeface="DejaVu Sans" pitchFamily="34" charset="0"/>
                <a:cs typeface="DejaVu Sans" pitchFamily="34" charset="0"/>
              </a:rPr>
              <a:t>POPROS RODIČOV, ABY TI VYTLAČILI PRILOŽENÝ PRACOVNÝ LIST. </a:t>
            </a:r>
          </a:p>
          <a:p>
            <a:pPr algn="ctr"/>
            <a:r>
              <a:rPr lang="sk-SK" dirty="0" smtClean="0">
                <a:solidFill>
                  <a:srgbClr val="3E3F68"/>
                </a:solidFill>
                <a:latin typeface="DejaVu Sans" pitchFamily="34" charset="0"/>
                <a:cs typeface="DejaVu Sans" pitchFamily="34" charset="0"/>
              </a:rPr>
              <a:t>Motivované pohyby prstov: Kreslíme vo vzduchu prstom pravou i ľavou rukou vertikálne línie, aj obidvoma rukami súčasne.. </a:t>
            </a:r>
          </a:p>
          <a:p>
            <a:pPr algn="ctr"/>
            <a:r>
              <a:rPr lang="sk-SK" dirty="0" smtClean="0">
                <a:solidFill>
                  <a:srgbClr val="3E3F68"/>
                </a:solidFill>
                <a:latin typeface="DejaVu Sans" pitchFamily="34" charset="0"/>
                <a:cs typeface="DejaVu Sans" pitchFamily="34" charset="0"/>
              </a:rPr>
              <a:t> </a:t>
            </a:r>
          </a:p>
          <a:p>
            <a:pPr algn="ctr"/>
            <a:r>
              <a:rPr lang="sk-SK" dirty="0" smtClean="0">
                <a:solidFill>
                  <a:srgbClr val="3E3F68"/>
                </a:solidFill>
                <a:latin typeface="DejaVu Sans" pitchFamily="34" charset="0"/>
                <a:cs typeface="DejaVu Sans" pitchFamily="34" charset="0"/>
              </a:rPr>
              <a:t>  POTOM CERUZOU S POMOCOU PRERUŠOVANÝCH ČIAR DOKRESLÍ JEDNÝM ŤAHOM VERTIKÁLNE LÍNIE. Obrázok vyfarbi. </a:t>
            </a:r>
            <a:endParaRPr lang="sk-SK" dirty="0">
              <a:solidFill>
                <a:srgbClr val="3E3F68"/>
              </a:solidFill>
              <a:latin typeface="DejaVu Sans" pitchFamily="34" charset="0"/>
              <a:cs typeface="DejaVu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902" y="285728"/>
            <a:ext cx="9621270" cy="623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23836" y="4286256"/>
            <a:ext cx="11072890" cy="2071702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rebuchet MS"/>
                <a:ea typeface="DejaVu Sans"/>
              </a:rPr>
              <a:t>INŠTRUKCIE PRE DETI A RODIČOV:</a:t>
            </a:r>
            <a:endParaRPr lang="sk-SK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333333"/>
                </a:solidFill>
                <a:latin typeface="Trebuchet MS"/>
                <a:ea typeface="DejaVu Sans"/>
              </a:rPr>
              <a:t>BUDEME POTREBOVAŤ: </a:t>
            </a:r>
            <a:r>
              <a:rPr lang="sk-SK" sz="1800" b="0" strike="noStrike" spc="-1" dirty="0" smtClean="0">
                <a:solidFill>
                  <a:srgbClr val="333333"/>
                </a:solidFill>
                <a:latin typeface="Trebuchet MS"/>
                <a:ea typeface="DejaVu Sans"/>
              </a:rPr>
              <a:t>farby, </a:t>
            </a:r>
            <a:r>
              <a:rPr lang="sk-SK" spc="-1" dirty="0" smtClean="0">
                <a:solidFill>
                  <a:srgbClr val="333333"/>
                </a:solidFill>
                <a:latin typeface="Trebuchet MS"/>
                <a:ea typeface="DejaVu Sans"/>
              </a:rPr>
              <a:t>š</a:t>
            </a:r>
            <a:r>
              <a:rPr lang="sk-SK" sz="1800" b="0" strike="noStrike" spc="-1" dirty="0" smtClean="0">
                <a:solidFill>
                  <a:srgbClr val="333333"/>
                </a:solidFill>
                <a:latin typeface="Trebuchet MS"/>
                <a:ea typeface="DejaVu Sans"/>
              </a:rPr>
              <a:t>tetec, handričku, vodu,  zemiak, plastovú fľašu, vidličku, výkres veľkého formátu</a:t>
            </a: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523836" y="1686960"/>
            <a:ext cx="11001452" cy="199440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pc="-1" dirty="0" smtClean="0">
                <a:solidFill>
                  <a:srgbClr val="FFFFFF"/>
                </a:solidFill>
                <a:latin typeface="Times New Roman"/>
                <a:ea typeface="SimSun"/>
              </a:rPr>
              <a:t>UaK/157</a:t>
            </a:r>
          </a:p>
          <a:p>
            <a:pPr algn="ctr">
              <a:lnSpc>
                <a:spcPct val="100000"/>
              </a:lnSpc>
            </a:pPr>
            <a:r>
              <a:rPr lang="sk-SK" sz="2500" spc="-1" dirty="0" smtClean="0">
                <a:solidFill>
                  <a:srgbClr val="FFFFFF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Experimentovať s vlastnosťami farieb prostredníctvom odtláčania na výkres s využitím dostupných materiálov a uplatňovať ich tvorivé variácie</a:t>
            </a:r>
            <a:r>
              <a:rPr lang="sk-SK" sz="2500" strike="noStrike" spc="-1" dirty="0" smtClean="0">
                <a:solidFill>
                  <a:srgbClr val="FFFFFF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.</a:t>
            </a:r>
            <a:endParaRPr lang="sk-SK" sz="250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sk-SK" sz="2500" b="0" strike="noStrike" spc="-1" dirty="0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4381488" y="500042"/>
            <a:ext cx="30960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trike="noStrike" spc="-1" dirty="0" smtClean="0">
                <a:solidFill>
                  <a:srgbClr val="486113"/>
                </a:solidFill>
                <a:latin typeface="Trebuchet MS"/>
                <a:ea typeface="DejaVu Sans"/>
              </a:rPr>
              <a:t>STREDA </a:t>
            </a:r>
            <a:endParaRPr lang="sk-SK" sz="5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54" y="1643050"/>
            <a:ext cx="364333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64" y="214290"/>
            <a:ext cx="3609982" cy="603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ĺžnik 5"/>
          <p:cNvSpPr/>
          <p:nvPr/>
        </p:nvSpPr>
        <p:spPr>
          <a:xfrm>
            <a:off x="380960" y="5714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rebuchet MS"/>
              </a:rPr>
              <a:t>POPROS RODIČOV, ABY TI PRI TVORBE PEČIATKY ZNÁZORŇUJÚCEJ TULIPÁN POMOHLI. </a:t>
            </a:r>
            <a:endParaRPr lang="sk-SK" spc="-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s://i.pinimg.com/564x/e0/e9/71/e0e9715e84878cfaca119126dd3cef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285728"/>
            <a:ext cx="3552825" cy="3624256"/>
          </a:xfrm>
          <a:prstGeom prst="rect">
            <a:avLst/>
          </a:prstGeom>
          <a:noFill/>
        </p:spPr>
      </p:pic>
      <p:pic>
        <p:nvPicPr>
          <p:cNvPr id="71682" name="Picture 2" descr="https://i.pinimg.com/564x/77/3b/bd/773bbd9eeaeefb135758fcbd439c9d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20" y="3286125"/>
            <a:ext cx="5362575" cy="3571875"/>
          </a:xfrm>
          <a:prstGeom prst="rect">
            <a:avLst/>
          </a:prstGeom>
          <a:noFill/>
        </p:spPr>
      </p:pic>
      <p:pic>
        <p:nvPicPr>
          <p:cNvPr id="71684" name="Picture 4" descr="https://i.pinimg.com/564x/b6/e8/61/b6e8614bc1fe7f9a23df193bc15df2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3388" y="285728"/>
            <a:ext cx="3476632" cy="64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i.pinimg.com/564x/45/0d/69/450d69f50014cdb86421b49c62927c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8" y="642918"/>
            <a:ext cx="4840326" cy="5818221"/>
          </a:xfrm>
          <a:prstGeom prst="rect">
            <a:avLst/>
          </a:prstGeom>
          <a:noFill/>
        </p:spPr>
      </p:pic>
      <p:pic>
        <p:nvPicPr>
          <p:cNvPr id="3" name="Picture 6" descr="https://i.pinimg.com/564x/8c/b5/e6/8cb5e6e60950daec12adfe01bb8f4b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54" y="428604"/>
            <a:ext cx="3667135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4298" y="3286124"/>
            <a:ext cx="5238750" cy="333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428604"/>
            <a:ext cx="3495685" cy="587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5934" y="214290"/>
            <a:ext cx="5643602" cy="332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3398400" y="609480"/>
            <a:ext cx="351504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trike="noStrike" spc="-1">
                <a:solidFill>
                  <a:srgbClr val="486113"/>
                </a:solidFill>
                <a:latin typeface="Trebuchet MS"/>
                <a:ea typeface="DejaVu Sans"/>
              </a:rPr>
              <a:t>ŠTVRTOK: </a:t>
            </a:r>
            <a:endParaRPr lang="sk-SK" sz="54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595274" y="1880280"/>
            <a:ext cx="10715700" cy="161280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 dirty="0" smtClean="0">
                <a:solidFill>
                  <a:srgbClr val="FFFFFF"/>
                </a:solidFill>
                <a:latin typeface="Times New Roman"/>
                <a:ea typeface="SimSun"/>
              </a:rPr>
              <a:t>ČaSP/125</a:t>
            </a:r>
          </a:p>
          <a:p>
            <a:pPr algn="ctr">
              <a:lnSpc>
                <a:spcPct val="100000"/>
              </a:lnSpc>
            </a:pPr>
            <a:r>
              <a:rPr lang="sk-SK" sz="2500" b="1" spc="-1" dirty="0" smtClean="0">
                <a:solidFill>
                  <a:srgbClr val="FFFFFF"/>
                </a:solidFill>
                <a:latin typeface="Times New Roman"/>
                <a:ea typeface="SimSun"/>
              </a:rPr>
              <a:t>Pri skladaní jarných kvetov z papiera postupovať podľa jednoduchého kresleného postupu s pomocou.</a:t>
            </a:r>
            <a:endParaRPr lang="sk-SK" sz="2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500" b="0" strike="noStrike" spc="-1" dirty="0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595274" y="3929066"/>
            <a:ext cx="10715700" cy="2571768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rebuchet MS"/>
                <a:ea typeface="DejaVu Sans"/>
              </a:rPr>
              <a:t>INŠTRUKCIE PRE DETI A RODIČOV:</a:t>
            </a: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333333"/>
                </a:solidFill>
                <a:latin typeface="Trebuchet MS"/>
                <a:ea typeface="DejaVu Sans"/>
              </a:rPr>
              <a:t>BUDEME POTREBOVAŤ: </a:t>
            </a:r>
            <a:r>
              <a:rPr lang="sk-SK" sz="1800" b="0" strike="noStrike" spc="-1" dirty="0" smtClean="0">
                <a:solidFill>
                  <a:srgbClr val="333333"/>
                </a:solidFill>
                <a:latin typeface="Trebuchet MS"/>
                <a:ea typeface="DejaVu Sans"/>
              </a:rPr>
              <a:t>papier (farebný), kreslený postup, farebné ceruzky</a:t>
            </a: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333333"/>
                </a:solidFill>
                <a:latin typeface="Trebuchet MS"/>
                <a:ea typeface="DejaVu Sans"/>
              </a:rPr>
              <a:t> </a:t>
            </a: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22" y="428604"/>
            <a:ext cx="571504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2" y="2000240"/>
            <a:ext cx="581024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5406" y="357166"/>
            <a:ext cx="4929222" cy="6102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Table 1"/>
          <p:cNvGraphicFramePr/>
          <p:nvPr/>
        </p:nvGraphicFramePr>
        <p:xfrm>
          <a:off x="1096560" y="1059480"/>
          <a:ext cx="9571472" cy="4486680"/>
        </p:xfrm>
        <a:graphic>
          <a:graphicData uri="http://schemas.openxmlformats.org/drawingml/2006/table">
            <a:tbl>
              <a:tblPr/>
              <a:tblGrid>
                <a:gridCol w="3948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3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3000" b="1" strike="noStrike" spc="-1" dirty="0" err="1">
                          <a:solidFill>
                            <a:srgbClr val="FFFFFF"/>
                          </a:solidFill>
                          <a:latin typeface="Trebuchet MS"/>
                        </a:rPr>
                        <a:t>Podtéma</a:t>
                      </a:r>
                      <a:r>
                        <a:rPr lang="sk-SK" sz="3000" b="1" strike="noStrike" spc="-1" dirty="0">
                          <a:solidFill>
                            <a:srgbClr val="FFFFFF"/>
                          </a:solidFill>
                          <a:latin typeface="Trebuchet MS"/>
                        </a:rPr>
                        <a:t> týždňa:</a:t>
                      </a:r>
                      <a:endParaRPr lang="sk-SK" sz="3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6C4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3000" b="1" strike="noStrike" spc="-1" dirty="0" smtClean="0">
                          <a:solidFill>
                            <a:srgbClr val="FFFFFF"/>
                          </a:solidFill>
                          <a:latin typeface="Trebuchet MS"/>
                        </a:rPr>
                        <a:t>„Jar k nám prišla“</a:t>
                      </a:r>
                      <a:endParaRPr lang="sk-SK" sz="3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6C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3000" b="0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Týždeň:</a:t>
                      </a:r>
                      <a:endParaRPr lang="sk-SK" sz="3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BD0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3000" b="0" strike="noStrike" spc="-1" dirty="0" smtClean="0">
                          <a:solidFill>
                            <a:srgbClr val="FFFFFF"/>
                          </a:solidFill>
                          <a:latin typeface="Trebuchet MS"/>
                        </a:rPr>
                        <a:t>22.03.- 26.03.2021</a:t>
                      </a:r>
                      <a:endParaRPr lang="sk-SK" sz="3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BD0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9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3000" b="0" strike="noStrike" spc="-1" dirty="0">
                          <a:solidFill>
                            <a:srgbClr val="FFFFFF"/>
                          </a:solidFill>
                          <a:latin typeface="Trebuchet MS"/>
                        </a:rPr>
                        <a:t>Zdravotné cvičenie:</a:t>
                      </a:r>
                      <a:endParaRPr lang="sk-SK" sz="3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6C4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sk-SK" sz="3000" b="0" strike="noStrike" spc="-1" dirty="0" smtClean="0">
                          <a:solidFill>
                            <a:srgbClr val="FFFFFF"/>
                          </a:solidFill>
                          <a:latin typeface="Trebuchet MS"/>
                        </a:rPr>
                        <a:t>Zap/167, Cvičenie</a:t>
                      </a:r>
                      <a:r>
                        <a:rPr lang="sk-SK" sz="3000" b="0" strike="noStrike" spc="-1" baseline="0" dirty="0" smtClean="0">
                          <a:solidFill>
                            <a:srgbClr val="FFFFFF"/>
                          </a:solidFill>
                          <a:latin typeface="Trebuchet MS"/>
                        </a:rPr>
                        <a:t> č. 7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sk-SK" sz="3000" b="0" strike="noStrike" spc="-1" baseline="0" dirty="0" smtClean="0">
                          <a:solidFill>
                            <a:srgbClr val="FFFFFF"/>
                          </a:solidFill>
                          <a:latin typeface="Trebuchet MS"/>
                        </a:rPr>
                        <a:t>Dbať na správne vzpriamené držanie počas cvičenia.</a:t>
                      </a:r>
                      <a:endParaRPr lang="sk-SK" sz="3000" b="0" strike="noStrike" spc="-1" dirty="0">
                        <a:latin typeface="Arial"/>
                      </a:endParaRPr>
                    </a:p>
                  </a:txBody>
                  <a:tcPr marL="89280" marR="89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6C4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3000" b="0" strike="noStrike" spc="-1">
                          <a:solidFill>
                            <a:srgbClr val="FFFFFF"/>
                          </a:solidFill>
                          <a:latin typeface="Trebuchet MS"/>
                        </a:rPr>
                        <a:t>Pohybová hra:</a:t>
                      </a:r>
                      <a:endParaRPr lang="sk-SK" sz="3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BD0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k-SK" sz="3000" b="0" strike="noStrike" spc="-1" dirty="0" smtClean="0">
                          <a:solidFill>
                            <a:srgbClr val="FFFFFF"/>
                          </a:solidFill>
                          <a:latin typeface="Trebuchet MS"/>
                        </a:rPr>
                        <a:t>„Ide</a:t>
                      </a:r>
                      <a:r>
                        <a:rPr lang="sk-SK" sz="3000" b="0" strike="noStrike" spc="-1" baseline="0" dirty="0" smtClean="0">
                          <a:solidFill>
                            <a:srgbClr val="FFFFFF"/>
                          </a:solidFill>
                          <a:latin typeface="Trebuchet MS"/>
                        </a:rPr>
                        <a:t> </a:t>
                      </a:r>
                      <a:r>
                        <a:rPr lang="sk-SK" sz="3000" b="0" strike="noStrike" spc="-1" baseline="0" dirty="0" err="1" smtClean="0">
                          <a:solidFill>
                            <a:srgbClr val="FFFFFF"/>
                          </a:solidFill>
                          <a:latin typeface="Trebuchet MS"/>
                        </a:rPr>
                        <a:t>pešek</a:t>
                      </a:r>
                      <a:r>
                        <a:rPr lang="sk-SK" sz="3000" b="0" strike="noStrike" spc="-1" baseline="0" dirty="0" smtClean="0">
                          <a:solidFill>
                            <a:srgbClr val="FFFFFF"/>
                          </a:solidFill>
                          <a:latin typeface="Trebuchet MS"/>
                        </a:rPr>
                        <a:t> okolo“</a:t>
                      </a:r>
                      <a:endParaRPr lang="sk-SK" sz="30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BD0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95274" y="1224000"/>
            <a:ext cx="10644262" cy="161280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 dirty="0">
                <a:solidFill>
                  <a:srgbClr val="FFFFFF"/>
                </a:solidFill>
                <a:latin typeface="Times New Roman"/>
                <a:ea typeface="SimSun"/>
              </a:rPr>
              <a:t>UaK/136</a:t>
            </a:r>
            <a:endParaRPr lang="sk-SK" sz="2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2500" b="1" strike="noStrike" spc="-1" dirty="0">
                <a:solidFill>
                  <a:srgbClr val="FFFFFF"/>
                </a:solidFill>
                <a:latin typeface="Times New Roman"/>
                <a:ea typeface="SimSun"/>
              </a:rPr>
              <a:t>Spievať s radosťou prirodzene, primerane hlasno </a:t>
            </a:r>
            <a:r>
              <a:rPr lang="sk-SK" sz="2500" b="1" strike="noStrike" spc="-1" dirty="0" smtClean="0">
                <a:solidFill>
                  <a:srgbClr val="FFFFFF"/>
                </a:solidFill>
                <a:latin typeface="Times New Roman"/>
                <a:ea typeface="SimSun"/>
              </a:rPr>
              <a:t>piesne o jari.</a:t>
            </a:r>
            <a:endParaRPr lang="sk-SK" sz="2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2500" b="0" strike="noStrike" spc="-1" dirty="0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3807000" y="214290"/>
            <a:ext cx="2888640" cy="988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trike="noStrike" spc="-1" dirty="0" smtClean="0">
                <a:solidFill>
                  <a:srgbClr val="486113"/>
                </a:solidFill>
                <a:latin typeface="Trebuchet MS"/>
                <a:ea typeface="DejaVu Sans"/>
              </a:rPr>
              <a:t>PIATOK </a:t>
            </a:r>
            <a:endParaRPr lang="sk-SK" sz="5400" b="0" strike="noStrike" spc="-1" dirty="0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576000" y="3600000"/>
            <a:ext cx="10743840" cy="230400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rebuchet MS"/>
                <a:ea typeface="DejaVu Sans"/>
              </a:rPr>
              <a:t>INŠTRUKCIE PRE DETI A RODIČOV:</a:t>
            </a:r>
            <a:endParaRPr lang="sk-SK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333333"/>
                </a:solidFill>
                <a:latin typeface="Trebuchet MS"/>
                <a:ea typeface="DejaVu Sans"/>
              </a:rPr>
              <a:t>BUDEME POTREBOVAŤ:</a:t>
            </a: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333333"/>
                </a:solidFill>
                <a:latin typeface="Trebuchet MS"/>
                <a:ea typeface="DejaVu Sans"/>
              </a:rPr>
              <a:t>HLAS, MELÓDIU, </a:t>
            </a:r>
            <a:r>
              <a:rPr lang="sk-SK" spc="-1" dirty="0" smtClean="0">
                <a:solidFill>
                  <a:srgbClr val="333333"/>
                </a:solidFill>
                <a:latin typeface="Trebuchet MS"/>
                <a:ea typeface="DejaVu Sans"/>
              </a:rPr>
              <a:t>DOBRÚ NÁLADU</a:t>
            </a:r>
            <a:r>
              <a:rPr lang="sk-SK" sz="1800" b="0" strike="noStrike" spc="-1" dirty="0" smtClean="0">
                <a:solidFill>
                  <a:srgbClr val="333333"/>
                </a:solidFill>
                <a:latin typeface="Trebuchet MS"/>
                <a:ea typeface="DejaVu Sans"/>
              </a:rPr>
              <a:t> </a:t>
            </a: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  <p:sp>
        <p:nvSpPr>
          <p:cNvPr id="200" name="CustomShape 4"/>
          <p:cNvSpPr/>
          <p:nvPr/>
        </p:nvSpPr>
        <p:spPr>
          <a:xfrm>
            <a:off x="7704000" y="3744000"/>
            <a:ext cx="1008000" cy="1080000"/>
          </a:xfrm>
          <a:prstGeom prst="smileyFace">
            <a:avLst>
              <a:gd name="adj" fmla="val 9282"/>
            </a:avLst>
          </a:prstGeom>
          <a:solidFill>
            <a:srgbClr val="FFF45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23836" y="642918"/>
            <a:ext cx="5205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2"/>
              </a:rPr>
              <a:t>https://www.youtube.com/watch?v=_3I9qf5EFP0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5310182" y="1428736"/>
            <a:ext cx="5448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3"/>
              </a:rPr>
              <a:t>https://www.youtube.com/watch?v=EChD8Od1x4w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452398" y="2214554"/>
            <a:ext cx="5154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4"/>
              </a:rPr>
              <a:t>https://www.youtube.com/watch?v=r3x5lEo7Uiw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167306" y="3071810"/>
            <a:ext cx="5320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hlinkClick r:id="rId5"/>
              </a:rPr>
              <a:t>https://www.youtube.com/watch?v=UPz-dM58qhs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Table 1"/>
          <p:cNvGraphicFramePr/>
          <p:nvPr/>
        </p:nvGraphicFramePr>
        <p:xfrm>
          <a:off x="2070000" y="798480"/>
          <a:ext cx="6720120" cy="5669280"/>
        </p:xfrm>
        <a:graphic>
          <a:graphicData uri="http://schemas.openxmlformats.org/drawingml/2006/table">
            <a:tbl>
              <a:tblPr/>
              <a:tblGrid>
                <a:gridCol w="672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9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sk-SK" sz="36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3000" b="1" strike="noStrike" spc="-1">
                          <a:solidFill>
                            <a:srgbClr val="333333"/>
                          </a:solidFill>
                          <a:latin typeface="Times New Roman"/>
                        </a:rPr>
                        <a:t>Milé deti a rodičia,</a:t>
                      </a:r>
                      <a:endParaRPr lang="sk-SK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3000" b="1" strike="noStrike" spc="-1">
                          <a:solidFill>
                            <a:srgbClr val="333333"/>
                          </a:solidFill>
                          <a:latin typeface="Times New Roman"/>
                        </a:rPr>
                        <a:t>chceme vás za vašu usilovnú prácu pochváliť...</a:t>
                      </a:r>
                      <a:endParaRPr lang="sk-SK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3000" b="0" strike="noStrike" spc="-1">
                          <a:solidFill>
                            <a:srgbClr val="333333"/>
                          </a:solidFill>
                          <a:latin typeface="Times New Roman"/>
                        </a:rPr>
                        <a:t>Budeme veľmi radi, </a:t>
                      </a:r>
                      <a:endParaRPr lang="sk-SK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3000" b="0" strike="noStrike" spc="-1">
                          <a:solidFill>
                            <a:srgbClr val="333333"/>
                          </a:solidFill>
                          <a:latin typeface="Times New Roman"/>
                        </a:rPr>
                        <a:t>ak sa nám pochválite vašimi fotkami</a:t>
                      </a:r>
                      <a:endParaRPr lang="sk-SK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3000" b="0" strike="noStrike" spc="-1">
                          <a:solidFill>
                            <a:srgbClr val="333333"/>
                          </a:solidFill>
                          <a:latin typeface="Times New Roman"/>
                        </a:rPr>
                        <a:t> pri spoločnej práci a fotografiami prác, ako sa Vám spolu darilo...</a:t>
                      </a:r>
                      <a:endParaRPr lang="sk-SK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sk-SK" sz="3000" b="0" strike="noStrike" spc="-1">
                          <a:solidFill>
                            <a:srgbClr val="333333"/>
                          </a:solidFill>
                          <a:latin typeface="Times New Roman"/>
                        </a:rPr>
                        <a:t>  </a:t>
                      </a:r>
                      <a:endParaRPr lang="sk-SK" sz="3000" b="0" strike="noStrike" spc="-1">
                        <a:latin typeface="Arial"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sk-SK" sz="3000" b="0" strike="noStrike" spc="-1">
                          <a:solidFill>
                            <a:srgbClr val="333333"/>
                          </a:solidFill>
                          <a:latin typeface="Times New Roman"/>
                        </a:rPr>
                        <a:t>Vaše pani učiteľky</a:t>
                      </a:r>
                      <a:endParaRPr lang="sk-SK" sz="3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sk-SK" sz="3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sk-SK" sz="3000" b="0" strike="noStrike" spc="-1">
                        <a:latin typeface="Arial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677160" y="609480"/>
            <a:ext cx="8596080" cy="107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rPr lang="sk-SK" sz="3600" b="1" strike="noStrike" spc="-1">
                <a:solidFill>
                  <a:srgbClr val="90C226"/>
                </a:solidFill>
                <a:latin typeface="Trebuchet MS"/>
              </a:rPr>
              <a:t> </a:t>
            </a:r>
            <a:r>
              <a:t/>
            </a:r>
            <a:br/>
            <a:r>
              <a:t/>
            </a:r>
            <a:br/>
            <a:r>
              <a:rPr lang="sk-SK" sz="3600" b="0" strike="noStrike" spc="-1">
                <a:solidFill>
                  <a:srgbClr val="90C226"/>
                </a:solidFill>
                <a:latin typeface="Trebuchet MS"/>
              </a:rPr>
              <a:t> </a:t>
            </a:r>
            <a:r>
              <a:t/>
            </a:r>
            <a:br/>
            <a:endParaRPr lang="sk-SK" sz="3600" b="0" strike="noStrike" spc="-1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3106440" y="609480"/>
            <a:ext cx="40986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5400" b="1" strike="noStrike" spc="-1">
                <a:solidFill>
                  <a:srgbClr val="486113"/>
                </a:solidFill>
                <a:latin typeface="Trebuchet MS"/>
                <a:ea typeface="DejaVu Sans"/>
              </a:rPr>
              <a:t>PONDELOK: </a:t>
            </a:r>
            <a:endParaRPr lang="sk-SK" sz="5400" b="0" strike="noStrike" spc="-1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834840" y="1542960"/>
            <a:ext cx="10261820" cy="2057040"/>
          </a:xfrm>
          <a:prstGeom prst="rect">
            <a:avLst/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2500" b="1" strike="noStrike" spc="-1" dirty="0" smtClean="0">
                <a:solidFill>
                  <a:srgbClr val="FFFFFF"/>
                </a:solidFill>
                <a:latin typeface="Times New Roman"/>
                <a:ea typeface="SimSun"/>
              </a:rPr>
              <a:t>ČaP/60</a:t>
            </a:r>
          </a:p>
          <a:p>
            <a:pPr algn="ctr">
              <a:lnSpc>
                <a:spcPct val="100000"/>
              </a:lnSpc>
            </a:pPr>
            <a:r>
              <a:rPr lang="sk-SK" sz="2500" b="1" spc="-1" dirty="0" smtClean="0">
                <a:solidFill>
                  <a:srgbClr val="FFFFFF"/>
                </a:solidFill>
                <a:latin typeface="Times New Roman"/>
                <a:ea typeface="SimSun"/>
              </a:rPr>
              <a:t>Prostredníctvom obrázkov poznať a rozlíšiť kvitnúce rastliny.</a:t>
            </a:r>
            <a:endParaRPr lang="sk-SK" sz="2500" b="0" strike="noStrike" spc="-1" dirty="0"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834840" y="3744000"/>
            <a:ext cx="10333258" cy="288000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k-SK" sz="1800" b="0" u="sng" strike="noStrike" spc="-1" dirty="0">
                <a:solidFill>
                  <a:srgbClr val="000000"/>
                </a:solidFill>
                <a:uFillTx/>
                <a:latin typeface="Trebuchet MS"/>
                <a:ea typeface="DejaVu Sans"/>
              </a:rPr>
              <a:t>INŠTRUKCIE PRE DETI A RODIČOV:</a:t>
            </a:r>
            <a:endParaRPr lang="sk-SK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333333"/>
                </a:solidFill>
                <a:latin typeface="Trebuchet MS"/>
                <a:ea typeface="DejaVu Sans"/>
              </a:rPr>
              <a:t>MILÉ DETI, DNES SA POZRIEME NA TO, AKO </a:t>
            </a:r>
            <a:r>
              <a:rPr lang="sk-SK" spc="-1" dirty="0" smtClean="0">
                <a:solidFill>
                  <a:srgbClr val="333333"/>
                </a:solidFill>
                <a:latin typeface="Trebuchet MS"/>
                <a:ea typeface="DejaVu Sans"/>
              </a:rPr>
              <a:t>TO VYZERÁ NA JAR. </a:t>
            </a: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1800" b="0" strike="noStrike" spc="-1" dirty="0">
                <a:solidFill>
                  <a:srgbClr val="333333"/>
                </a:solidFill>
                <a:latin typeface="Trebuchet MS"/>
                <a:ea typeface="DejaVu Sans"/>
              </a:rPr>
              <a:t>POPROSTE RODIČOV, ABY SI S VAMI POZRELI PRILOŽENÉ OBRÁZKY A POROZPRÁVAJTE SA </a:t>
            </a:r>
            <a:r>
              <a:rPr lang="sk-SK" sz="1800" b="0" strike="noStrike" spc="-1" dirty="0" smtClean="0">
                <a:solidFill>
                  <a:srgbClr val="333333"/>
                </a:solidFill>
                <a:latin typeface="Trebuchet MS"/>
                <a:ea typeface="DejaVu Sans"/>
              </a:rPr>
              <a:t>O </a:t>
            </a:r>
            <a:r>
              <a:rPr lang="sk-SK" spc="-1" dirty="0" smtClean="0">
                <a:solidFill>
                  <a:srgbClr val="333333"/>
                </a:solidFill>
                <a:latin typeface="Trebuchet MS"/>
                <a:ea typeface="DejaVu Sans"/>
              </a:rPr>
              <a:t>TOM ČO SA NACHÁDZA NA OBRÁZKU (ROČNÉ OBDOBIE, RASTLINY – KVETY).</a:t>
            </a:r>
          </a:p>
          <a:p>
            <a:pPr algn="ctr">
              <a:lnSpc>
                <a:spcPct val="100000"/>
              </a:lnSpc>
            </a:pPr>
            <a:r>
              <a:rPr lang="sk-SK" spc="-1" dirty="0" smtClean="0">
                <a:solidFill>
                  <a:srgbClr val="333333"/>
                </a:solidFill>
                <a:latin typeface="Trebuchet MS"/>
                <a:ea typeface="DejaVu Sans"/>
              </a:rPr>
              <a:t>POMENUJTE:</a:t>
            </a: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ROČNÉ OBDOBIE - JAR</a:t>
            </a:r>
            <a:endParaRPr lang="sk-SK" dirty="0"/>
          </a:p>
        </p:txBody>
      </p:sp>
      <p:sp>
        <p:nvSpPr>
          <p:cNvPr id="67586" name="AutoShape 2" descr="https://i.pinimg.com/236x/49/bc/e7/49bce7fca4604f86cef3dcf96aaf897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7588" name="Picture 4" descr="https://i.pinimg.com/564x/49/bc/e7/49bce7fca4604f86cef3dcf96aaf89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588" y="1785926"/>
            <a:ext cx="2762250" cy="3676650"/>
          </a:xfrm>
          <a:prstGeom prst="rect">
            <a:avLst/>
          </a:prstGeom>
          <a:noFill/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174" y="1357298"/>
            <a:ext cx="31527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3" name="Picture 9" descr="https://i.pinimg.com/564x/3b/80/5b/3b805beab86d20d519a92467cc2722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0512" y="714356"/>
            <a:ext cx="4163331" cy="5883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i.pinimg.com/564x/66/4a/a8/664aa8d856a896abd91d7386a9719e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98" y="1428736"/>
            <a:ext cx="2247900" cy="3171825"/>
          </a:xfrm>
          <a:prstGeom prst="rect">
            <a:avLst/>
          </a:prstGeom>
          <a:noFill/>
        </p:spPr>
      </p:pic>
      <p:pic>
        <p:nvPicPr>
          <p:cNvPr id="68612" name="Picture 4" descr="https://i.pinimg.com/564x/71/94/ce/7194ce74146491c97ee1b4c16c6403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56" y="285728"/>
            <a:ext cx="4200525" cy="5619750"/>
          </a:xfrm>
          <a:prstGeom prst="rect">
            <a:avLst/>
          </a:prstGeom>
          <a:noFill/>
        </p:spPr>
      </p:pic>
      <p:pic>
        <p:nvPicPr>
          <p:cNvPr id="68614" name="Picture 6" descr="Easter girl by Jenny Nyström, Latvia by CardWishTree, via Flick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0578" y="571480"/>
            <a:ext cx="3249999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poznávajme s deťmi prírodu – jarné kvety | Špuntík.sk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34" y="1285860"/>
            <a:ext cx="5943600" cy="4457700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712" y="0"/>
            <a:ext cx="10972440" cy="1144800"/>
          </a:xfrm>
        </p:spPr>
        <p:txBody>
          <a:bodyPr/>
          <a:lstStyle/>
          <a:p>
            <a:r>
              <a:rPr lang="sk-SK" dirty="0" smtClean="0"/>
              <a:t>JARNÉ KVETY - TULIPÁN</a:t>
            </a:r>
            <a:endParaRPr lang="sk-SK" dirty="0"/>
          </a:p>
        </p:txBody>
      </p:sp>
      <p:pic>
        <p:nvPicPr>
          <p:cNvPr id="23554" name="Picture 2" descr="https://i.pinimg.com/564x/ff/99/90/ff99905f98b4e37f0ee3548b5365e02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22" y="928670"/>
            <a:ext cx="4320000" cy="5766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8150" y="0"/>
            <a:ext cx="10972440" cy="1144800"/>
          </a:xfrm>
        </p:spPr>
        <p:txBody>
          <a:bodyPr/>
          <a:lstStyle/>
          <a:p>
            <a:r>
              <a:rPr lang="sk-SK" dirty="0" smtClean="0"/>
              <a:t>SNEŽIENKA</a:t>
            </a:r>
            <a:endParaRPr lang="sk-SK" dirty="0"/>
          </a:p>
        </p:txBody>
      </p:sp>
      <p:pic>
        <p:nvPicPr>
          <p:cNvPr id="65538" name="Picture 2" descr="Snežienka Kvety Jarné - Fotografia zdarma na Pixaba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3058" y="1285860"/>
            <a:ext cx="6500794" cy="4875596"/>
          </a:xfrm>
          <a:prstGeom prst="rect">
            <a:avLst/>
          </a:prstGeom>
          <a:noFill/>
        </p:spPr>
      </p:pic>
      <p:pic>
        <p:nvPicPr>
          <p:cNvPr id="65540" name="Picture 4" descr="https://i.pinimg.com/564x/89/95/ff/8995ffc2b413e6d7740bde92a56adaf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502" y="928670"/>
            <a:ext cx="4320001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274" y="214290"/>
            <a:ext cx="10972440" cy="1144800"/>
          </a:xfrm>
        </p:spPr>
        <p:txBody>
          <a:bodyPr/>
          <a:lstStyle/>
          <a:p>
            <a:r>
              <a:rPr lang="sk-SK" dirty="0" smtClean="0"/>
              <a:t>FIALKA</a:t>
            </a:r>
            <a:endParaRPr lang="sk-SK" dirty="0"/>
          </a:p>
        </p:txBody>
      </p:sp>
      <p:pic>
        <p:nvPicPr>
          <p:cNvPr id="66562" name="Picture 2" descr="Spoznávajme s deťmi prírod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4562" y="1071546"/>
            <a:ext cx="4872030" cy="5215571"/>
          </a:xfrm>
          <a:prstGeom prst="rect">
            <a:avLst/>
          </a:prstGeom>
          <a:noFill/>
        </p:spPr>
      </p:pic>
      <p:pic>
        <p:nvPicPr>
          <p:cNvPr id="21506" name="Picture 2" descr="https://i.pinimg.com/564x/d1/37/5a/d1375af7ee6960debed78c0271d25c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398" y="1098000"/>
            <a:ext cx="4320000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5274" y="141060"/>
            <a:ext cx="10972440" cy="1144800"/>
          </a:xfrm>
        </p:spPr>
        <p:txBody>
          <a:bodyPr/>
          <a:lstStyle/>
          <a:p>
            <a:r>
              <a:rPr lang="sk-SK" dirty="0" smtClean="0"/>
              <a:t>NARCIS</a:t>
            </a:r>
            <a:endParaRPr lang="sk-SK" dirty="0"/>
          </a:p>
        </p:txBody>
      </p:sp>
      <p:pic>
        <p:nvPicPr>
          <p:cNvPr id="67586" name="Picture 2" descr="Spoznávajme s deťmi prírodu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496" y="1500174"/>
            <a:ext cx="5943600" cy="4448175"/>
          </a:xfrm>
          <a:prstGeom prst="rect">
            <a:avLst/>
          </a:prstGeom>
          <a:noFill/>
        </p:spPr>
      </p:pic>
      <p:pic>
        <p:nvPicPr>
          <p:cNvPr id="67588" name="Picture 4" descr="https://i.pinimg.com/564x/9f/e0/39/9fe039a53e7db3228319fd44276716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12" y="1098000"/>
            <a:ext cx="4320000" cy="57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lastná 1">
      <a:dk1>
        <a:sysClr val="windowText" lastClr="000000"/>
      </a:dk1>
      <a:lt1>
        <a:srgbClr val="FFFF00"/>
      </a:lt1>
      <a:dk2>
        <a:srgbClr val="2A5010"/>
      </a:dk2>
      <a:lt2>
        <a:srgbClr val="FFFF00"/>
      </a:lt2>
      <a:accent1>
        <a:srgbClr val="90C226"/>
      </a:accent1>
      <a:accent2>
        <a:srgbClr val="54A021"/>
      </a:accent2>
      <a:accent3>
        <a:srgbClr val="DAE91B"/>
      </a:accent3>
      <a:accent4>
        <a:srgbClr val="CFF709"/>
      </a:accent4>
      <a:accent5>
        <a:srgbClr val="C42F1A"/>
      </a:accent5>
      <a:accent6>
        <a:srgbClr val="96B943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Vlastná 1">
      <a:dk1>
        <a:sysClr val="windowText" lastClr="000000"/>
      </a:dk1>
      <a:lt1>
        <a:srgbClr val="FFFF00"/>
      </a:lt1>
      <a:dk2>
        <a:srgbClr val="2A5010"/>
      </a:dk2>
      <a:lt2>
        <a:srgbClr val="FFFF00"/>
      </a:lt2>
      <a:accent1>
        <a:srgbClr val="90C226"/>
      </a:accent1>
      <a:accent2>
        <a:srgbClr val="54A021"/>
      </a:accent2>
      <a:accent3>
        <a:srgbClr val="DAE91B"/>
      </a:accent3>
      <a:accent4>
        <a:srgbClr val="CFF709"/>
      </a:accent4>
      <a:accent5>
        <a:srgbClr val="C42F1A"/>
      </a:accent5>
      <a:accent6>
        <a:srgbClr val="96B943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Vlastná 1">
      <a:dk1>
        <a:sysClr val="windowText" lastClr="000000"/>
      </a:dk1>
      <a:lt1>
        <a:srgbClr val="FFFF00"/>
      </a:lt1>
      <a:dk2>
        <a:srgbClr val="2A5010"/>
      </a:dk2>
      <a:lt2>
        <a:srgbClr val="FFFF00"/>
      </a:lt2>
      <a:accent1>
        <a:srgbClr val="90C226"/>
      </a:accent1>
      <a:accent2>
        <a:srgbClr val="54A021"/>
      </a:accent2>
      <a:accent3>
        <a:srgbClr val="DAE91B"/>
      </a:accent3>
      <a:accent4>
        <a:srgbClr val="CFF709"/>
      </a:accent4>
      <a:accent5>
        <a:srgbClr val="C42F1A"/>
      </a:accent5>
      <a:accent6>
        <a:srgbClr val="96B943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330</TotalTime>
  <Words>382</Words>
  <Application>Microsoft Office PowerPoint</Application>
  <PresentationFormat>Širokouhlá</PresentationFormat>
  <Paragraphs>74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22</vt:i4>
      </vt:variant>
    </vt:vector>
  </HeadingPairs>
  <TitlesOfParts>
    <vt:vector size="33" baseType="lpstr">
      <vt:lpstr>SimSun</vt:lpstr>
      <vt:lpstr>Arial</vt:lpstr>
      <vt:lpstr>Century</vt:lpstr>
      <vt:lpstr>DejaVu Sans</vt:lpstr>
      <vt:lpstr>Symbol</vt:lpstr>
      <vt:lpstr>Times New Roman</vt:lpstr>
      <vt:lpstr>Trebuchet MS</vt:lpstr>
      <vt:lpstr>Wingdings</vt:lpstr>
      <vt:lpstr>Office Theme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ROČNÉ OBDOBIE - JAR</vt:lpstr>
      <vt:lpstr>Prezentácia programu PowerPoint</vt:lpstr>
      <vt:lpstr>JARNÉ KVETY - TULIPÁN</vt:lpstr>
      <vt:lpstr>SNEŽIENKA</vt:lpstr>
      <vt:lpstr>FIALKA</vt:lpstr>
      <vt:lpstr>NARCIS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SPOJENÁ ŠKOLA INTERNÁTNA  organizačná zložka ŠPECIÁLNA MATERSKÁ ŠKOLA so sídlom na Gorkého 614/18, 075 01 Trebišov</dc:title>
  <dc:creator>DAŠA</dc:creator>
  <cp:lastModifiedBy>Skola</cp:lastModifiedBy>
  <cp:revision>18</cp:revision>
  <dcterms:created xsi:type="dcterms:W3CDTF">2020-04-08T12:20:44Z</dcterms:created>
  <dcterms:modified xsi:type="dcterms:W3CDTF">2021-04-08T08:01:39Z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Širokouhlá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13</vt:i4>
  </property>
</Properties>
</file>